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8" r:id="rId3"/>
    <p:sldId id="292" r:id="rId4"/>
    <p:sldId id="307" r:id="rId5"/>
    <p:sldId id="290" r:id="rId6"/>
    <p:sldId id="317" r:id="rId7"/>
    <p:sldId id="301" r:id="rId8"/>
    <p:sldId id="321" r:id="rId9"/>
    <p:sldId id="282" r:id="rId10"/>
    <p:sldId id="322" r:id="rId11"/>
    <p:sldId id="310" r:id="rId12"/>
    <p:sldId id="308" r:id="rId13"/>
    <p:sldId id="31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300"/>
    <a:srgbClr val="C01900"/>
    <a:srgbClr val="31B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10" autoAdjust="0"/>
    <p:restoredTop sz="88435" autoAdjust="0"/>
  </p:normalViewPr>
  <p:slideViewPr>
    <p:cSldViewPr snapToGrid="0" snapToObjects="1">
      <p:cViewPr varScale="1">
        <p:scale>
          <a:sx n="112" d="100"/>
          <a:sy n="112" d="100"/>
        </p:scale>
        <p:origin x="36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4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F8568-2792-D447-8139-B921BEBC361D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7BB1C-23D2-F042-87B5-9B8BCFA551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8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2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6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slope = 2.27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5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slope = 3.00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8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2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27BB1C-23D2-F042-87B5-9B8BCFA551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4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087" y="2151770"/>
            <a:ext cx="9900799" cy="1470025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2212" y="3886200"/>
            <a:ext cx="8100547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>
            <a:endCxn id="5" idx="1"/>
          </p:cNvCxnSpPr>
          <p:nvPr userDrawn="1"/>
        </p:nvCxnSpPr>
        <p:spPr>
          <a:xfrm flipV="1">
            <a:off x="0" y="6538913"/>
            <a:ext cx="4165600" cy="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85944" y="360045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1582399" y="360045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3807" y="0"/>
            <a:ext cx="0" cy="3600450"/>
          </a:xfrm>
          <a:prstGeom prst="line">
            <a:avLst/>
          </a:prstGeom>
          <a:ln>
            <a:solidFill>
              <a:srgbClr val="0043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11596629" y="0"/>
            <a:ext cx="0" cy="3600450"/>
          </a:xfrm>
          <a:prstGeom prst="line">
            <a:avLst/>
          </a:prstGeom>
          <a:ln>
            <a:solidFill>
              <a:srgbClr val="0043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-18856" y="3313053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285944" y="3308276"/>
            <a:ext cx="0" cy="24118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 flipH="1">
            <a:off x="11901430" y="3308276"/>
            <a:ext cx="1" cy="23305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 flipH="1">
            <a:off x="11901429" y="3314209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0" y="5719244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 flipH="1">
            <a:off x="11887200" y="5638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18" y="6214640"/>
            <a:ext cx="2151029" cy="640080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5" idx="3"/>
          </p:cNvCxnSpPr>
          <p:nvPr userDrawn="1"/>
        </p:nvCxnSpPr>
        <p:spPr>
          <a:xfrm>
            <a:off x="8026400" y="6538913"/>
            <a:ext cx="4165600" cy="5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5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4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63084" y="4406900"/>
            <a:ext cx="1036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iMaD_Final.pdf">
            <a:extLst>
              <a:ext uri="{FF2B5EF4-FFF2-40B4-BE49-F238E27FC236}">
                <a16:creationId xmlns:a16="http://schemas.microsoft.com/office/drawing/2014/main" id="{1A43C878-C96D-3849-99A6-B076DE442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iMaD_Final.pdf">
            <a:extLst>
              <a:ext uri="{FF2B5EF4-FFF2-40B4-BE49-F238E27FC236}">
                <a16:creationId xmlns:a16="http://schemas.microsoft.com/office/drawing/2014/main" id="{519CDB44-DA38-784E-9997-88111BF56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4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iMaD_Final.pdf">
            <a:extLst>
              <a:ext uri="{FF2B5EF4-FFF2-40B4-BE49-F238E27FC236}">
                <a16:creationId xmlns:a16="http://schemas.microsoft.com/office/drawing/2014/main" id="{616C52EB-C7B1-474D-ACA2-C318855A9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iMaD_Final.pdf">
            <a:extLst>
              <a:ext uri="{FF2B5EF4-FFF2-40B4-BE49-F238E27FC236}">
                <a16:creationId xmlns:a16="http://schemas.microsoft.com/office/drawing/2014/main" id="{C3785BE3-9DD2-6D49-AA84-29208C00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iMaD_Final.pdf">
            <a:extLst>
              <a:ext uri="{FF2B5EF4-FFF2-40B4-BE49-F238E27FC236}">
                <a16:creationId xmlns:a16="http://schemas.microsoft.com/office/drawing/2014/main" id="{FF823668-4033-D644-A70B-5B7026065E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38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1" y="6544499"/>
            <a:ext cx="92424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iMaD_Final.pdf">
            <a:extLst>
              <a:ext uri="{FF2B5EF4-FFF2-40B4-BE49-F238E27FC236}">
                <a16:creationId xmlns:a16="http://schemas.microsoft.com/office/drawing/2014/main" id="{1C81D5E3-8FC5-8646-8812-3D07223729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60" y="6172436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54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iMaD_Final.pdf">
            <a:extLst>
              <a:ext uri="{FF2B5EF4-FFF2-40B4-BE49-F238E27FC236}">
                <a16:creationId xmlns:a16="http://schemas.microsoft.com/office/drawing/2014/main" id="{B7C98B91-F17B-C049-A572-66BBEA470A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37" y="6161571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58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1" y="6544499"/>
            <a:ext cx="9414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iMaD_Final.pdf">
            <a:extLst>
              <a:ext uri="{FF2B5EF4-FFF2-40B4-BE49-F238E27FC236}">
                <a16:creationId xmlns:a16="http://schemas.microsoft.com/office/drawing/2014/main" id="{572859B2-81D3-414F-8A30-EE578BF6E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367" y="6161571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5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ChiMaD_Final.pdf">
            <a:extLst>
              <a:ext uri="{FF2B5EF4-FFF2-40B4-BE49-F238E27FC236}">
                <a16:creationId xmlns:a16="http://schemas.microsoft.com/office/drawing/2014/main" id="{909B9B5A-B712-5543-855C-9953E2CD0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05" y="6161571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9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087" y="2151770"/>
            <a:ext cx="9900799" cy="1470025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2212" y="3886200"/>
            <a:ext cx="8100547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ChiMaD_Final.pdf">
            <a:extLst>
              <a:ext uri="{FF2B5EF4-FFF2-40B4-BE49-F238E27FC236}">
                <a16:creationId xmlns:a16="http://schemas.microsoft.com/office/drawing/2014/main" id="{A9F05279-A447-8641-8AC4-7F6470414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63" y="607716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9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8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76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2389717" y="5367339"/>
            <a:ext cx="7315200" cy="100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98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902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839200" y="274639"/>
            <a:ext cx="0" cy="585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392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839200" y="274639"/>
            <a:ext cx="0" cy="585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iMaD_Fina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04584"/>
            <a:ext cx="22374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34" y="6217920"/>
            <a:ext cx="2625969" cy="64008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42087" y="2151770"/>
            <a:ext cx="9900799" cy="147002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42212" y="3886200"/>
            <a:ext cx="8100547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0" y="6538913"/>
            <a:ext cx="4165600" cy="55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285944" y="3600450"/>
            <a:ext cx="3048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83807" y="0"/>
            <a:ext cx="0" cy="36004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1596629" y="0"/>
            <a:ext cx="0" cy="36004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-18856" y="3325753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5944" y="3308276"/>
            <a:ext cx="0" cy="24118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11901430" y="3308276"/>
            <a:ext cx="1" cy="23305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11901429" y="3318947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0" y="5719244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11887200" y="5638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026400" y="6538913"/>
            <a:ext cx="4165600" cy="558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582399" y="3600450"/>
            <a:ext cx="3048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32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42087" y="2151770"/>
            <a:ext cx="9900799" cy="147002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42212" y="3886200"/>
            <a:ext cx="8100547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7" name="Picture 26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4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0" y="6544499"/>
            <a:ext cx="94008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iMaD_Final.pdf">
            <a:extLst>
              <a:ext uri="{FF2B5EF4-FFF2-40B4-BE49-F238E27FC236}">
                <a16:creationId xmlns:a16="http://schemas.microsoft.com/office/drawing/2014/main" id="{4187855F-CDD5-D347-B880-849696E8A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71" y="6140232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iMaD_Final.pdf">
            <a:extLst>
              <a:ext uri="{FF2B5EF4-FFF2-40B4-BE49-F238E27FC236}">
                <a16:creationId xmlns:a16="http://schemas.microsoft.com/office/drawing/2014/main" id="{1F34D0C9-8E37-9544-B4B5-B4AF29F10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6196503"/>
            <a:ext cx="215102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8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200"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0" y="1417638"/>
            <a:ext cx="1097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2933" y="6352118"/>
            <a:ext cx="2844800" cy="365125"/>
          </a:xfrm>
        </p:spPr>
        <p:txBody>
          <a:bodyPr/>
          <a:lstStyle/>
          <a:p>
            <a:fld id="{664AA80F-C156-B544-9EDA-35C1397795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" y="6544499"/>
            <a:ext cx="91157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1654600" y="6544499"/>
            <a:ext cx="5374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iMaD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47" y="6239086"/>
            <a:ext cx="225083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E567B-5743-C043-8D58-8DBD16018089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2933" y="635211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AA80F-C156-B544-9EDA-35C1397795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9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65" r:id="rId4"/>
    <p:sldLayoutId id="2147483650" r:id="rId5"/>
    <p:sldLayoutId id="2147483666" r:id="rId6"/>
    <p:sldLayoutId id="2147483660" r:id="rId7"/>
    <p:sldLayoutId id="2147483667" r:id="rId8"/>
    <p:sldLayoutId id="2147483661" r:id="rId9"/>
    <p:sldLayoutId id="2147483651" r:id="rId10"/>
    <p:sldLayoutId id="2147483652" r:id="rId11"/>
    <p:sldLayoutId id="2147483668" r:id="rId12"/>
    <p:sldLayoutId id="2147483653" r:id="rId13"/>
    <p:sldLayoutId id="2147483669" r:id="rId14"/>
    <p:sldLayoutId id="2147483654" r:id="rId15"/>
    <p:sldLayoutId id="2147483670" r:id="rId16"/>
    <p:sldLayoutId id="2147483655" r:id="rId17"/>
    <p:sldLayoutId id="2147483671" r:id="rId18"/>
    <p:sldLayoutId id="2147483662" r:id="rId19"/>
    <p:sldLayoutId id="2147483672" r:id="rId20"/>
    <p:sldLayoutId id="2147483656" r:id="rId21"/>
    <p:sldLayoutId id="2147483673" r:id="rId22"/>
    <p:sldLayoutId id="2147483657" r:id="rId23"/>
    <p:sldLayoutId id="2147483658" r:id="rId24"/>
    <p:sldLayoutId id="2147483674" r:id="rId25"/>
    <p:sldLayoutId id="2147483659" r:id="rId26"/>
    <p:sldLayoutId id="2147483675" r:id="rId27"/>
  </p:sldLayoutIdLst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1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11" Type="http://schemas.openxmlformats.org/officeDocument/2006/relationships/image" Target="../media/image106.png"/><Relationship Id="rId5" Type="http://schemas.openxmlformats.org/officeDocument/2006/relationships/image" Target="../media/image59.png"/><Relationship Id="rId10" Type="http://schemas.openxmlformats.org/officeDocument/2006/relationships/image" Target="../media/image10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1.png"/><Relationship Id="rId5" Type="http://schemas.openxmlformats.org/officeDocument/2006/relationships/image" Target="../media/image80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24.emf"/><Relationship Id="rId4" Type="http://schemas.openxmlformats.org/officeDocument/2006/relationships/image" Target="../media/image27.png"/><Relationship Id="rId9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685C31-3653-8F40-AE7B-E89486BCBA2E}"/>
              </a:ext>
            </a:extLst>
          </p:cNvPr>
          <p:cNvSpPr txBox="1"/>
          <p:nvPr/>
        </p:nvSpPr>
        <p:spPr>
          <a:xfrm>
            <a:off x="1665917" y="682375"/>
            <a:ext cx="903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Nucleation Benchmark Problem</a:t>
            </a: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6D464-DDEB-444A-A6AD-E605D0707445}"/>
              </a:ext>
            </a:extLst>
          </p:cNvPr>
          <p:cNvSpPr/>
          <p:nvPr/>
        </p:nvSpPr>
        <p:spPr>
          <a:xfrm>
            <a:off x="1522176" y="1538967"/>
            <a:ext cx="93199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Wenkun </a:t>
            </a:r>
            <a:r>
              <a:rPr lang="en-US" sz="2000" dirty="0" err="1"/>
              <a:t>Wu</a:t>
            </a:r>
            <a:r>
              <a:rPr lang="en-US" sz="2000" baseline="30000" dirty="0" err="1"/>
              <a:t>a,d</a:t>
            </a:r>
            <a:r>
              <a:rPr lang="en-US" sz="2000" dirty="0"/>
              <a:t>, David </a:t>
            </a:r>
            <a:r>
              <a:rPr lang="en-US" sz="2000" dirty="0" err="1"/>
              <a:t>Taboada</a:t>
            </a:r>
            <a:r>
              <a:rPr lang="en-US" sz="2000" baseline="30000" dirty="0" err="1"/>
              <a:t>b</a:t>
            </a:r>
            <a:r>
              <a:rPr lang="en-US" sz="2000" dirty="0"/>
              <a:t>, Jonathan </a:t>
            </a:r>
            <a:r>
              <a:rPr lang="en-US" sz="2000" dirty="0" err="1"/>
              <a:t>Guyer</a:t>
            </a:r>
            <a:r>
              <a:rPr lang="en-US" sz="2000" baseline="30000" dirty="0" err="1"/>
              <a:t>c</a:t>
            </a:r>
            <a:r>
              <a:rPr lang="en-US" sz="2000" dirty="0"/>
              <a:t>, </a:t>
            </a:r>
            <a:r>
              <a:rPr lang="en-US" sz="2000" dirty="0" err="1"/>
              <a:t>Olle</a:t>
            </a:r>
            <a:r>
              <a:rPr lang="en-US" sz="2000" dirty="0"/>
              <a:t> </a:t>
            </a:r>
            <a:r>
              <a:rPr lang="en-US" sz="2000" dirty="0" err="1"/>
              <a:t>Heinonen</a:t>
            </a:r>
            <a:r>
              <a:rPr lang="en-US" sz="2000" baseline="30000" dirty="0" err="1"/>
              <a:t>d,e</a:t>
            </a:r>
            <a:r>
              <a:rPr lang="en-US" sz="2000" dirty="0"/>
              <a:t>,</a:t>
            </a:r>
            <a:r>
              <a:rPr lang="en-US" sz="2000" baseline="30000" dirty="0"/>
              <a:t> </a:t>
            </a:r>
            <a:r>
              <a:rPr lang="en-US" sz="2000" dirty="0"/>
              <a:t>James </a:t>
            </a:r>
            <a:r>
              <a:rPr lang="en-US" sz="2000" dirty="0" err="1"/>
              <a:t>Warren</a:t>
            </a:r>
            <a:r>
              <a:rPr lang="en-US" sz="2000" baseline="30000" dirty="0" err="1"/>
              <a:t>c</a:t>
            </a:r>
            <a:r>
              <a:rPr lang="en-US" sz="2000" dirty="0"/>
              <a:t>, Peter </a:t>
            </a:r>
            <a:r>
              <a:rPr lang="en-US" sz="2000" dirty="0" err="1"/>
              <a:t>Voorhees</a:t>
            </a:r>
            <a:r>
              <a:rPr lang="en-US" sz="2000" baseline="30000" dirty="0" err="1"/>
              <a:t>a,f</a:t>
            </a:r>
            <a:r>
              <a:rPr lang="en-US" sz="2000" dirty="0"/>
              <a:t>, Daniel </a:t>
            </a:r>
            <a:r>
              <a:rPr lang="en-US" sz="2000" dirty="0" err="1"/>
              <a:t>Wheeler</a:t>
            </a:r>
            <a:r>
              <a:rPr lang="en-US" sz="2000" baseline="30000" dirty="0" err="1"/>
              <a:t>c</a:t>
            </a:r>
            <a:r>
              <a:rPr lang="en-US" sz="2000" dirty="0"/>
              <a:t>, László </a:t>
            </a:r>
            <a:r>
              <a:rPr lang="en-US" sz="2000" dirty="0" err="1"/>
              <a:t>Gránásy</a:t>
            </a:r>
            <a:r>
              <a:rPr lang="en-US" sz="2000" baseline="30000" dirty="0" err="1"/>
              <a:t>g</a:t>
            </a:r>
            <a:r>
              <a:rPr lang="en-US" sz="2000" dirty="0"/>
              <a:t> and </a:t>
            </a:r>
            <a:r>
              <a:rPr lang="en-US" sz="2000" dirty="0" err="1"/>
              <a:t>Tamás</a:t>
            </a:r>
            <a:r>
              <a:rPr lang="en-US" sz="2000" dirty="0"/>
              <a:t> </a:t>
            </a:r>
            <a:r>
              <a:rPr lang="en-US" sz="2000" dirty="0" err="1"/>
              <a:t>Pusztai</a:t>
            </a:r>
            <a:r>
              <a:rPr lang="en-US" sz="2000" baseline="30000" dirty="0" err="1"/>
              <a:t>g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F6DD8-2EEA-9C41-B5C4-B5249512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44" y="2411838"/>
            <a:ext cx="3932932" cy="1037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9F7227-728B-654D-AC6E-0D27D35D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77" y="3449695"/>
            <a:ext cx="3105147" cy="1441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59A9FF-0EAA-D94A-9657-C53FFD69981B}"/>
              </a:ext>
            </a:extLst>
          </p:cNvPr>
          <p:cNvSpPr/>
          <p:nvPr/>
        </p:nvSpPr>
        <p:spPr>
          <a:xfrm>
            <a:off x="1541943" y="4874385"/>
            <a:ext cx="97544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aseline="30000" dirty="0"/>
              <a:t>a </a:t>
            </a:r>
            <a:r>
              <a:rPr lang="en-US" sz="1200" dirty="0"/>
              <a:t>Center for Hierarchical Materials Design, Northwestern University, 2205 Tech Drive, Suite, 1160, Evanston, IL, 60208, USA</a:t>
            </a:r>
          </a:p>
          <a:p>
            <a:r>
              <a:rPr lang="en-US" sz="1200" baseline="30000" dirty="0"/>
              <a:t>b </a:t>
            </a:r>
            <a:r>
              <a:rPr lang="en-US" sz="1200" dirty="0"/>
              <a:t>Department of Materials Science and Engineering, University of Michigan, 2300 Hayward St., Ann Arbor, MI 48106, USA</a:t>
            </a:r>
            <a:endParaRPr lang="en-US" sz="1200" baseline="30000" dirty="0"/>
          </a:p>
          <a:p>
            <a:r>
              <a:rPr lang="en-US" sz="1200" baseline="30000" dirty="0"/>
              <a:t>c </a:t>
            </a:r>
            <a:r>
              <a:rPr lang="en-US" sz="1200" dirty="0"/>
              <a:t>Materials Measurement Laboratory, National Institute of Science and Technology, 100 Bureau Drive, MS8300, Gaithersburg, MD 20900-8300</a:t>
            </a:r>
          </a:p>
          <a:p>
            <a:r>
              <a:rPr lang="en-US" sz="1200" baseline="30000" dirty="0"/>
              <a:t>d </a:t>
            </a:r>
            <a:r>
              <a:rPr lang="en-US" sz="1200" dirty="0"/>
              <a:t>Materials Science Division, Argonne National Laboratory, 9700 South Cass Avenue, Lemont, IL, 60439, USA</a:t>
            </a:r>
          </a:p>
          <a:p>
            <a:r>
              <a:rPr lang="en-US" sz="1200" baseline="30000" dirty="0"/>
              <a:t>e </a:t>
            </a:r>
            <a:r>
              <a:rPr lang="en-US" sz="1200" dirty="0"/>
              <a:t>Northwestern-Argonne Institute of Science and Engineering, 2205 Tech Drive, Suite 1160, Evanston, IL, 60208, USA</a:t>
            </a:r>
          </a:p>
          <a:p>
            <a:r>
              <a:rPr lang="en-US" sz="1200" baseline="30000" dirty="0"/>
              <a:t>f </a:t>
            </a:r>
            <a:r>
              <a:rPr lang="en-US" sz="1200" dirty="0"/>
              <a:t>Department of Material Science and Engineering, Northwestern University, 2220 Campus Drive, Evanston, IL, 60208, USA</a:t>
            </a:r>
          </a:p>
          <a:p>
            <a:r>
              <a:rPr lang="en-US" sz="1200" baseline="30000" dirty="0"/>
              <a:t>g </a:t>
            </a:r>
            <a:r>
              <a:rPr lang="en-US" sz="1200" dirty="0"/>
              <a:t>Research Institute for Solid State Physics and Optics, P.O. Box 49, H-1525 Budapest, Hungary </a:t>
            </a:r>
            <a:endParaRPr lang="en-US" sz="1200" baseline="30000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3AC7755-06A5-CD4B-AA55-05E654CFB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295" y="2467517"/>
            <a:ext cx="1676400" cy="1206500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F4A16B11-8635-9544-98C2-FFDB43EC7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234" y="3588061"/>
            <a:ext cx="2314891" cy="130269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0E19293-18F3-C247-85BB-9028B67A3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48" y="3229392"/>
            <a:ext cx="1592523" cy="7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0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8C53-6760-074D-8BCD-0B39BEE9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Total Energy, Volume Fraction, Particle Count and </a:t>
            </a:r>
            <a:r>
              <a:rPr lang="en-US" sz="2800" dirty="0" err="1"/>
              <a:t>Avrami</a:t>
            </a:r>
            <a:r>
              <a:rPr lang="en-US" sz="2800" dirty="0"/>
              <a:t> Plot for Five Runs with Different RNG Seeds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99DCE-AE5F-8E45-ABF1-3C3CD0B78A27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F230F-A39A-9144-9B4B-666DAA85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94" y="1591011"/>
            <a:ext cx="6221001" cy="413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20708-8634-6940-AB59-69F12328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94" y="1951766"/>
            <a:ext cx="2618213" cy="43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1FAE8-95EC-0749-9887-D96DE900E175}"/>
              </a:ext>
            </a:extLst>
          </p:cNvPr>
          <p:cNvSpPr txBox="1"/>
          <p:nvPr/>
        </p:nvSpPr>
        <p:spPr>
          <a:xfrm>
            <a:off x="8245445" y="1935480"/>
            <a:ext cx="394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Constant nucleation rate: n=d+1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5A6670-4685-9145-9F3C-E086BA9B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327" y="2871545"/>
            <a:ext cx="3927318" cy="2636269"/>
          </a:xfrm>
          <a:prstGeom prst="rect">
            <a:avLst/>
          </a:prstGeom>
        </p:spPr>
      </p:pic>
      <p:pic>
        <p:nvPicPr>
          <p:cNvPr id="22" name="Picture 2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35E385-90B3-E146-9705-A5110873E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4" y="1638618"/>
            <a:ext cx="3826593" cy="2551062"/>
          </a:xfrm>
          <a:prstGeom prst="rect">
            <a:avLst/>
          </a:prstGeom>
        </p:spPr>
      </p:pic>
      <p:pic>
        <p:nvPicPr>
          <p:cNvPr id="24" name="Picture 23" descr="A close up of a device&#10;&#10;Description automatically generated">
            <a:extLst>
              <a:ext uri="{FF2B5EF4-FFF2-40B4-BE49-F238E27FC236}">
                <a16:creationId xmlns:a16="http://schemas.microsoft.com/office/drawing/2014/main" id="{0330C6FA-0BBE-824C-95D4-29389B280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" y="4018743"/>
            <a:ext cx="3954405" cy="263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06017-96B0-4443-BBCC-39590D7AF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675" y="2871545"/>
            <a:ext cx="3983889" cy="26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9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Athermal</a:t>
            </a:r>
            <a:r>
              <a:rPr lang="en-US" dirty="0"/>
              <a:t> Nucleation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E17C3-7A67-ED4A-87F8-595A037735B0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47A39-503F-D140-B1AA-8DC16A9FB6DC}"/>
              </a:ext>
            </a:extLst>
          </p:cNvPr>
          <p:cNvSpPr/>
          <p:nvPr/>
        </p:nvSpPr>
        <p:spPr>
          <a:xfrm>
            <a:off x="864053" y="1643906"/>
            <a:ext cx="2847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size: 40 x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51B0D4-0267-BB48-8514-EC5DA15F1327}"/>
                  </a:ext>
                </a:extLst>
              </p:cNvPr>
              <p:cNvSpPr/>
              <p:nvPr/>
            </p:nvSpPr>
            <p:spPr>
              <a:xfrm>
                <a:off x="4280950" y="1492095"/>
                <a:ext cx="1493742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51B0D4-0267-BB48-8514-EC5DA15F1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950" y="1492095"/>
                <a:ext cx="1493742" cy="728084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3E03C6-CC4E-594E-B012-D28B1A9D9AFF}"/>
                  </a:ext>
                </a:extLst>
              </p:cNvPr>
              <p:cNvSpPr/>
              <p:nvPr/>
            </p:nvSpPr>
            <p:spPr>
              <a:xfrm>
                <a:off x="5943095" y="1492095"/>
                <a:ext cx="2400016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3E03C6-CC4E-594E-B012-D28B1A9D9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95" y="1492095"/>
                <a:ext cx="2400016" cy="728084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C0D2B0-9225-8F46-A6A1-01BC1041ADDE}"/>
              </a:ext>
            </a:extLst>
          </p:cNvPr>
          <p:cNvSpPr/>
          <p:nvPr/>
        </p:nvSpPr>
        <p:spPr>
          <a:xfrm>
            <a:off x="864053" y="3564481"/>
            <a:ext cx="92611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the simulation until </a:t>
            </a:r>
            <a:r>
              <a:rPr lang="en-US" sz="2000" dirty="0">
                <a:solidFill>
                  <a:srgbClr val="FF0000"/>
                </a:solidFill>
              </a:rPr>
              <a:t>t=6500</a:t>
            </a:r>
            <a:r>
              <a:rPr lang="en-US" sz="2000" dirty="0"/>
              <a:t>, and plot the solid fraction X. Show the snapshot of the phase-field at </a:t>
            </a:r>
            <a:r>
              <a:rPr lang="en-US" sz="2000" dirty="0">
                <a:solidFill>
                  <a:srgbClr val="FF0000"/>
                </a:solidFill>
              </a:rPr>
              <a:t>t=6500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8A2B39-D488-C143-AC92-9BC57A5E3DF1}"/>
                  </a:ext>
                </a:extLst>
              </p:cNvPr>
              <p:cNvSpPr/>
              <p:nvPr/>
            </p:nvSpPr>
            <p:spPr>
              <a:xfrm>
                <a:off x="864053" y="2197428"/>
                <a:ext cx="101621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Dirichlet boundary conditions on the bottom: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along the middle part of length 20 of the boundary and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/>
                  <a:t>outside. No-flux boundary conditions for the other three sides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8A2B39-D488-C143-AC92-9BC57A5E3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53" y="2197428"/>
                <a:ext cx="10162101" cy="1015663"/>
              </a:xfrm>
              <a:prstGeom prst="rect">
                <a:avLst/>
              </a:prstGeom>
              <a:blipFill>
                <a:blip r:embed="rId5"/>
                <a:stretch>
                  <a:fillRect l="-499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24ECDE-74A7-AD44-BA7D-52C9FBCC833F}"/>
                  </a:ext>
                </a:extLst>
              </p:cNvPr>
              <p:cNvSpPr/>
              <p:nvPr/>
            </p:nvSpPr>
            <p:spPr>
              <a:xfrm>
                <a:off x="864053" y="3191276"/>
                <a:ext cx="109728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Run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four</a:t>
                </a:r>
                <a:r>
                  <a:rPr lang="en-US" sz="2000" dirty="0"/>
                  <a:t> simulations with different driving force: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1.00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1.02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1.04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24ECDE-74A7-AD44-BA7D-52C9FBCC8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53" y="3191276"/>
                <a:ext cx="10972800" cy="400110"/>
              </a:xfrm>
              <a:prstGeom prst="rect">
                <a:avLst/>
              </a:prstGeom>
              <a:blipFill>
                <a:blip r:embed="rId6"/>
                <a:stretch>
                  <a:fillRect l="-46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877377-3CBE-8549-99E6-6255FB84271F}"/>
                  </a:ext>
                </a:extLst>
              </p:cNvPr>
              <p:cNvSpPr/>
              <p:nvPr/>
            </p:nvSpPr>
            <p:spPr>
              <a:xfrm>
                <a:off x="864053" y="4298737"/>
                <a:ext cx="969809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result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may not be the same due to numerical issues with convergence.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Compare your result with the gold standard solution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=1.04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877377-3CBE-8549-99E6-6255FB842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53" y="4298737"/>
                <a:ext cx="9698096" cy="1015663"/>
              </a:xfrm>
              <a:prstGeom prst="rect">
                <a:avLst/>
              </a:prstGeom>
              <a:blipFill>
                <a:blip r:embed="rId7"/>
                <a:stretch>
                  <a:fillRect l="-523" t="-1235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E16C621-F8B7-444B-A3D0-E73A9ADD3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762" y="5314400"/>
            <a:ext cx="2852781" cy="1420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B7A2C3-267C-7B44-81BA-D26B8AEEA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166" y="5315464"/>
            <a:ext cx="2852781" cy="14263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3A8671-B0B9-2148-8F0F-9B84B6AD3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885" y="5314401"/>
            <a:ext cx="2847254" cy="14208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1E0F6A-58FA-8E46-B027-7606BBB9A4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477" y="3977717"/>
            <a:ext cx="757606" cy="1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FEDB9EF-32B9-8F49-A432-3A93DD4424EB}"/>
              </a:ext>
            </a:extLst>
          </p:cNvPr>
          <p:cNvSpPr/>
          <p:nvPr/>
        </p:nvSpPr>
        <p:spPr>
          <a:xfrm>
            <a:off x="580768" y="1281817"/>
            <a:ext cx="11021952" cy="422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52F61-5678-FA42-95DE-F8F89045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7" y="3573537"/>
            <a:ext cx="4331994" cy="3248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BFFCE8-36EB-854D-9C34-71C5F7913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98" y="430729"/>
            <a:ext cx="4962293" cy="3308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888BFB-A528-3140-9515-E3345553E2E6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48E90-B2E3-9249-BDD1-3FF7F64AD96C}"/>
              </a:ext>
            </a:extLst>
          </p:cNvPr>
          <p:cNvSpPr/>
          <p:nvPr/>
        </p:nvSpPr>
        <p:spPr>
          <a:xfrm>
            <a:off x="5088598" y="248534"/>
            <a:ext cx="1832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Solid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D2BAE-9CC7-A746-A38A-7140E6962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09" y="601960"/>
            <a:ext cx="4322889" cy="313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A472D-A2FA-DA40-B136-BF32E22D6CB4}"/>
              </a:ext>
            </a:extLst>
          </p:cNvPr>
          <p:cNvSpPr txBox="1"/>
          <p:nvPr/>
        </p:nvSpPr>
        <p:spPr>
          <a:xfrm rot="16200000">
            <a:off x="-629968" y="1721372"/>
            <a:ext cx="221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Finite Difference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92EE0-AF67-4B42-95FA-9B8859AD4D98}"/>
              </a:ext>
            </a:extLst>
          </p:cNvPr>
          <p:cNvSpPr txBox="1"/>
          <p:nvPr/>
        </p:nvSpPr>
        <p:spPr>
          <a:xfrm rot="16200000">
            <a:off x="-277391" y="4978124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PRISMS-PF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ACC11-0951-144B-83EF-3386F4A8F60D}"/>
              </a:ext>
            </a:extLst>
          </p:cNvPr>
          <p:cNvSpPr txBox="1"/>
          <p:nvPr/>
        </p:nvSpPr>
        <p:spPr>
          <a:xfrm>
            <a:off x="765709" y="512547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E02DE-04A3-C940-ACCB-B97D38A83CEC}"/>
              </a:ext>
            </a:extLst>
          </p:cNvPr>
          <p:cNvSpPr txBox="1"/>
          <p:nvPr/>
        </p:nvSpPr>
        <p:spPr>
          <a:xfrm>
            <a:off x="3080787" y="6488438"/>
            <a:ext cx="35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9ED50B-4055-2942-804A-25A684F919FA}"/>
              </a:ext>
            </a:extLst>
          </p:cNvPr>
          <p:cNvGrpSpPr/>
          <p:nvPr/>
        </p:nvGrpSpPr>
        <p:grpSpPr>
          <a:xfrm>
            <a:off x="1917584" y="5361979"/>
            <a:ext cx="1622029" cy="894061"/>
            <a:chOff x="4633655" y="4614353"/>
            <a:chExt cx="1622029" cy="8940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9BB3A8-43EC-7F4E-A889-9755BAD9EA8B}"/>
                </a:ext>
              </a:extLst>
            </p:cNvPr>
            <p:cNvSpPr/>
            <p:nvPr/>
          </p:nvSpPr>
          <p:spPr>
            <a:xfrm>
              <a:off x="4633655" y="4614353"/>
              <a:ext cx="1622029" cy="894061"/>
            </a:xfrm>
            <a:prstGeom prst="rect">
              <a:avLst/>
            </a:prstGeom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B725FC-A502-C44C-A47C-A8AEC1A18B6A}"/>
                </a:ext>
              </a:extLst>
            </p:cNvPr>
            <p:cNvCxnSpPr/>
            <p:nvPr/>
          </p:nvCxnSpPr>
          <p:spPr>
            <a:xfrm>
              <a:off x="4735850" y="4794655"/>
              <a:ext cx="168729" cy="0"/>
            </a:xfrm>
            <a:prstGeom prst="line">
              <a:avLst/>
            </a:prstGeom>
            <a:ln w="19050">
              <a:solidFill>
                <a:srgbClr val="000A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F0E433-51A1-EE4D-821A-7D9336AE2F22}"/>
                </a:ext>
              </a:extLst>
            </p:cNvPr>
            <p:cNvCxnSpPr/>
            <p:nvPr/>
          </p:nvCxnSpPr>
          <p:spPr>
            <a:xfrm>
              <a:off x="4735850" y="5073018"/>
              <a:ext cx="168729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88E36C-7669-0845-90DF-A390775C9EBB}"/>
                </a:ext>
              </a:extLst>
            </p:cNvPr>
            <p:cNvCxnSpPr/>
            <p:nvPr/>
          </p:nvCxnSpPr>
          <p:spPr>
            <a:xfrm>
              <a:off x="4735849" y="5350061"/>
              <a:ext cx="16872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4B364B5-EAEC-E64F-A065-E4B1B3B1C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751" y="5476625"/>
            <a:ext cx="1087000" cy="166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37239-6DE3-F049-B705-C494693F9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751" y="5745906"/>
            <a:ext cx="856380" cy="18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7F2CC-9513-CC46-8F7D-544DC7240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172" y="6040207"/>
            <a:ext cx="1165041" cy="178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BFA251-B944-6042-AADB-5ABB948B27AA}"/>
              </a:ext>
            </a:extLst>
          </p:cNvPr>
          <p:cNvSpPr txBox="1"/>
          <p:nvPr/>
        </p:nvSpPr>
        <p:spPr>
          <a:xfrm rot="16200000">
            <a:off x="4342577" y="1637567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MOOSE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DB2E1-CD2B-554C-ABDB-884DAD91DBC2}"/>
              </a:ext>
            </a:extLst>
          </p:cNvPr>
          <p:cNvSpPr txBox="1"/>
          <p:nvPr/>
        </p:nvSpPr>
        <p:spPr>
          <a:xfrm rot="16200000">
            <a:off x="4420151" y="4351843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FiPy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EC3F9-B72C-DD42-9B8C-6EEAA5BF4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5985" y="3983297"/>
            <a:ext cx="4172159" cy="28392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08B33A8-5435-4441-A16F-94626061EB91}"/>
              </a:ext>
            </a:extLst>
          </p:cNvPr>
          <p:cNvGrpSpPr/>
          <p:nvPr/>
        </p:nvGrpSpPr>
        <p:grpSpPr>
          <a:xfrm>
            <a:off x="9523625" y="1151020"/>
            <a:ext cx="2690128" cy="1950208"/>
            <a:chOff x="7269950" y="3707643"/>
            <a:chExt cx="2764540" cy="19502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5E89F8-8939-4878-8C1B-1867169E4768}"/>
                </a:ext>
              </a:extLst>
            </p:cNvPr>
            <p:cNvSpPr/>
            <p:nvPr/>
          </p:nvSpPr>
          <p:spPr>
            <a:xfrm>
              <a:off x="7269950" y="3707643"/>
              <a:ext cx="2165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Adaptive meshing: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C9C910-3CFC-451B-AB55-4F5F77406512}"/>
                    </a:ext>
                  </a:extLst>
                </p:cNvPr>
                <p:cNvSpPr/>
                <p:nvPr/>
              </p:nvSpPr>
              <p:spPr>
                <a:xfrm>
                  <a:off x="7281236" y="4131959"/>
                  <a:ext cx="27532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</m:t>
                      </m:r>
                    </m:oMath>
                  </a14:m>
                  <a:r>
                    <a:rPr lang="en-US" dirty="0"/>
                    <a:t>at the interface</a:t>
                  </a: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2C9C910-3CFC-451B-AB55-4F5F774065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236" y="4131959"/>
                  <a:ext cx="275325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9836" r="-4318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432971-1B79-4AE5-8079-80A147E183D0}"/>
                </a:ext>
              </a:extLst>
            </p:cNvPr>
            <p:cNvSpPr/>
            <p:nvPr/>
          </p:nvSpPr>
          <p:spPr>
            <a:xfrm>
              <a:off x="7281236" y="4584774"/>
              <a:ext cx="2648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Adaptive time stepper: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AF4A481-1B01-42C4-BBAA-39A628581F64}"/>
                    </a:ext>
                  </a:extLst>
                </p:cNvPr>
                <p:cNvSpPr/>
                <p:nvPr/>
              </p:nvSpPr>
              <p:spPr>
                <a:xfrm>
                  <a:off x="7281236" y="5011520"/>
                  <a:ext cx="216597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</m:t>
                      </m:r>
                    </m:oMath>
                  </a14:m>
                  <a:r>
                    <a:rPr lang="en-US" dirty="0"/>
                    <a:t> from the beginning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AF4A481-1B01-42C4-BBAA-39A628581F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236" y="5011520"/>
                  <a:ext cx="2165978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2312" t="-6604" r="-5491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0729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1BEE-A607-A949-AB25-FCEC65C9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Convergence Test for </a:t>
            </a:r>
            <a:r>
              <a:rPr lang="en-US" sz="3200" dirty="0" err="1"/>
              <a:t>Athermal</a:t>
            </a:r>
            <a:r>
              <a:rPr lang="en-US" sz="3200" dirty="0"/>
              <a:t> Nucleation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C1092A-6EC4-E447-AE74-A6B695C4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523"/>
            <a:ext cx="6236970" cy="415798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6049265-0A25-DF4E-A760-D69542CB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1804523"/>
            <a:ext cx="6236970" cy="4157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5056B-E6B3-C548-8EA5-A4207A2F8114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D1ADA-502C-7F43-BCFF-65C7A0A9AAD8}"/>
              </a:ext>
            </a:extLst>
          </p:cNvPr>
          <p:cNvSpPr txBox="1"/>
          <p:nvPr/>
        </p:nvSpPr>
        <p:spPr>
          <a:xfrm>
            <a:off x="3118485" y="5065359"/>
            <a:ext cx="26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Gold standard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D095F-2216-1348-95D2-769321345A06}"/>
              </a:ext>
            </a:extLst>
          </p:cNvPr>
          <p:cNvSpPr txBox="1"/>
          <p:nvPr/>
        </p:nvSpPr>
        <p:spPr>
          <a:xfrm>
            <a:off x="3360102" y="4926859"/>
            <a:ext cx="214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</a:rPr>
              <a:t>(finest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>
                <a:solidFill>
                  <a:srgbClr val="000000"/>
                </a:solidFill>
              </a:rPr>
              <a:t>part</a:t>
            </a:r>
            <a:r>
              <a:rPr lang="zh-CN" altLang="en-US" sz="1200" dirty="0">
                <a:solidFill>
                  <a:srgbClr val="000000"/>
                </a:solidFill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</a:rPr>
              <a:t>Δx</a:t>
            </a:r>
            <a:r>
              <a:rPr lang="en-US" altLang="zh-CN" sz="1200" dirty="0">
                <a:solidFill>
                  <a:srgbClr val="000000"/>
                </a:solidFill>
              </a:rPr>
              <a:t>=0.025)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25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86524-8D6D-D242-A7CA-33D4366C2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Problem Setup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983A6D-3ED4-8240-AB8D-F5E73ADFF61F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15B056E-1FBD-A543-B27D-5DB003ED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02" y="1645925"/>
            <a:ext cx="5410200" cy="800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9CC701-0BD6-A44F-B0F4-58C8917F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02" y="2449170"/>
            <a:ext cx="5918200" cy="3937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726C22-0539-8342-B382-84EB4C7EDBF2}"/>
              </a:ext>
            </a:extLst>
          </p:cNvPr>
          <p:cNvSpPr txBox="1"/>
          <p:nvPr/>
        </p:nvSpPr>
        <p:spPr>
          <a:xfrm>
            <a:off x="2491872" y="1763180"/>
            <a:ext cx="172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 energy: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14DF33-EDBE-094A-8A20-58F786023400}"/>
              </a:ext>
            </a:extLst>
          </p:cNvPr>
          <p:cNvSpPr txBox="1"/>
          <p:nvPr/>
        </p:nvSpPr>
        <p:spPr>
          <a:xfrm>
            <a:off x="609600" y="2992112"/>
            <a:ext cx="3744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Time evolution of </a:t>
            </a:r>
            <a:r>
              <a:rPr lang="en-US" sz="2000" i="1" dirty="0" err="1"/>
              <a:t>ɸ</a:t>
            </a:r>
            <a:r>
              <a:rPr lang="en-US" sz="2000" i="1" dirty="0"/>
              <a:t> </a:t>
            </a:r>
            <a:r>
              <a:rPr lang="en-US" sz="2000" dirty="0"/>
              <a:t>given by the Allen-Cahn equation: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E0AFFE-61E2-5C4C-BAA7-9B15AAD8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02" y="3014307"/>
            <a:ext cx="4724400" cy="749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57664ED-C57A-EE42-B414-638D07CE7885}"/>
              </a:ext>
            </a:extLst>
          </p:cNvPr>
          <p:cNvSpPr txBox="1"/>
          <p:nvPr/>
        </p:nvSpPr>
        <p:spPr>
          <a:xfrm>
            <a:off x="2491872" y="4195636"/>
            <a:ext cx="219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condition: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33731EE-92DD-3B42-AFF1-290EEDA76BB4}"/>
                  </a:ext>
                </a:extLst>
              </p:cNvPr>
              <p:cNvSpPr txBox="1"/>
              <p:nvPr/>
            </p:nvSpPr>
            <p:spPr>
              <a:xfrm>
                <a:off x="4526268" y="3905009"/>
                <a:ext cx="4379468" cy="812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33731EE-92DD-3B42-AFF1-290EEDA76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68" y="3905009"/>
                <a:ext cx="4379468" cy="812979"/>
              </a:xfrm>
              <a:prstGeom prst="rect">
                <a:avLst/>
              </a:prstGeom>
              <a:blipFill>
                <a:blip r:embed="rId5"/>
                <a:stretch>
                  <a:fillRect l="-1156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39C75C8-6FBD-A44F-8225-CCF625F4FC40}"/>
              </a:ext>
            </a:extLst>
          </p:cNvPr>
          <p:cNvSpPr/>
          <p:nvPr/>
        </p:nvSpPr>
        <p:spPr>
          <a:xfrm>
            <a:off x="2491872" y="5034007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Unit length – width of the interface: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03F29A-B5AF-8847-8DBE-271110E2F697}"/>
                  </a:ext>
                </a:extLst>
              </p:cNvPr>
              <p:cNvSpPr txBox="1"/>
              <p:nvPr/>
            </p:nvSpPr>
            <p:spPr>
              <a:xfrm>
                <a:off x="9333948" y="3216886"/>
                <a:ext cx="24135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03F29A-B5AF-8847-8DBE-271110E2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48" y="3216886"/>
                <a:ext cx="24135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FC8A687-0878-554B-B16F-704EFC88AB5C}"/>
                  </a:ext>
                </a:extLst>
              </p:cNvPr>
              <p:cNvSpPr/>
              <p:nvPr/>
            </p:nvSpPr>
            <p:spPr>
              <a:xfrm>
                <a:off x="8105984" y="5033491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FC8A687-0878-554B-B16F-704EFC88A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984" y="5033491"/>
                <a:ext cx="6190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A6407EC7-B1E7-DD49-8201-0ABB50ED6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4691" y="5034007"/>
            <a:ext cx="1511300" cy="3683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ACD2E6-96F9-AD49-8E43-C4F8BB89B924}"/>
              </a:ext>
            </a:extLst>
          </p:cNvPr>
          <p:cNvSpPr/>
          <p:nvPr/>
        </p:nvSpPr>
        <p:spPr>
          <a:xfrm>
            <a:off x="2491872" y="5882290"/>
            <a:ext cx="1934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Interfacial energy: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3A499D1-A4B9-DF4A-AE19-D02F1D662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1291" y="5647856"/>
            <a:ext cx="1447800" cy="838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C154F70-6A75-5D44-977B-90692D4FBB8C}"/>
              </a:ext>
            </a:extLst>
          </p:cNvPr>
          <p:cNvSpPr/>
          <p:nvPr/>
        </p:nvSpPr>
        <p:spPr>
          <a:xfrm>
            <a:off x="8275823" y="1763180"/>
            <a:ext cx="399547" cy="545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DF956-5323-C143-9DF9-7141EDFF74F1}"/>
              </a:ext>
            </a:extLst>
          </p:cNvPr>
          <p:cNvSpPr/>
          <p:nvPr/>
        </p:nvSpPr>
        <p:spPr>
          <a:xfrm>
            <a:off x="8658782" y="1429272"/>
            <a:ext cx="3516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driving force for solidification</a:t>
            </a:r>
            <a:endParaRPr lang="en-US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2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FCBF-5249-D644-B3DF-4C10B384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Explicit Nucleation: Single Seed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66A2-4863-2144-A538-B0E6A9112992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9ECE9-08A9-644D-8880-BF26D02B97E4}"/>
              </a:ext>
            </a:extLst>
          </p:cNvPr>
          <p:cNvSpPr/>
          <p:nvPr/>
        </p:nvSpPr>
        <p:spPr>
          <a:xfrm>
            <a:off x="1055371" y="2197267"/>
            <a:ext cx="3116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size: 100 x 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A2266D-E038-5D48-927C-9223988D6683}"/>
                  </a:ext>
                </a:extLst>
              </p:cNvPr>
              <p:cNvSpPr/>
              <p:nvPr/>
            </p:nvSpPr>
            <p:spPr>
              <a:xfrm>
                <a:off x="4196097" y="2040480"/>
                <a:ext cx="1493742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A2266D-E038-5D48-927C-9223988D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097" y="2040480"/>
                <a:ext cx="1493742" cy="728084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EC8FE-96EE-DB48-B823-48D0AA078CE1}"/>
                  </a:ext>
                </a:extLst>
              </p:cNvPr>
              <p:cNvSpPr/>
              <p:nvPr/>
            </p:nvSpPr>
            <p:spPr>
              <a:xfrm>
                <a:off x="5889276" y="2040480"/>
                <a:ext cx="225734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EC8FE-96EE-DB48-B823-48D0AA078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76" y="2040480"/>
                <a:ext cx="2257349" cy="728084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93BB16-6911-F344-95BF-56366F80A984}"/>
                  </a:ext>
                </a:extLst>
              </p:cNvPr>
              <p:cNvSpPr/>
              <p:nvPr/>
            </p:nvSpPr>
            <p:spPr>
              <a:xfrm>
                <a:off x="1055371" y="3120887"/>
                <a:ext cx="742568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Run three simulations with different initial nucleus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0.99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93BB16-6911-F344-95BF-56366F80A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71" y="3120887"/>
                <a:ext cx="7425689" cy="707886"/>
              </a:xfrm>
              <a:prstGeom prst="rect">
                <a:avLst/>
              </a:prstGeom>
              <a:blipFill>
                <a:blip r:embed="rId5"/>
                <a:stretch>
                  <a:fillRect l="-512" t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53A8A19-C802-094E-892A-CDFD71236E39}"/>
              </a:ext>
            </a:extLst>
          </p:cNvPr>
          <p:cNvSpPr/>
          <p:nvPr/>
        </p:nvSpPr>
        <p:spPr>
          <a:xfrm>
            <a:off x="1040228" y="4007252"/>
            <a:ext cx="71063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Follow the time evolution of the system for t = 100 units, and plot the solid fraction X and the total free energy F as function of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3A5CE4-2AA6-ED4F-B623-62EB85CA49D5}"/>
              </a:ext>
            </a:extLst>
          </p:cNvPr>
          <p:cNvSpPr/>
          <p:nvPr/>
        </p:nvSpPr>
        <p:spPr>
          <a:xfrm>
            <a:off x="8275084" y="2224983"/>
            <a:ext cx="330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No-flux boundary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EDF221-9A3D-4044-928F-6C92FA2500A3}"/>
                  </a:ext>
                </a:extLst>
              </p:cNvPr>
              <p:cNvSpPr/>
              <p:nvPr/>
            </p:nvSpPr>
            <p:spPr>
              <a:xfrm>
                <a:off x="1055371" y="5072895"/>
                <a:ext cx="710639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result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may not be the same due to numerical issues with convergence.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Compare your result with the gold standard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1.01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EDF221-9A3D-4044-928F-6C92FA250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71" y="5072895"/>
                <a:ext cx="7106397" cy="1015663"/>
              </a:xfrm>
              <a:prstGeom prst="rect">
                <a:avLst/>
              </a:prstGeom>
              <a:blipFill>
                <a:blip r:embed="rId6"/>
                <a:stretch>
                  <a:fillRect l="-535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A22041D9-6E8B-064E-BD35-7DB77858D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060" y="3543092"/>
            <a:ext cx="2071374" cy="2081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F967DE-0C65-BA4E-AE82-1E010051F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2434" y="4304434"/>
            <a:ext cx="782824" cy="13201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9F149E-2735-6A49-B7C9-759CACDBB181}"/>
              </a:ext>
            </a:extLst>
          </p:cNvPr>
          <p:cNvSpPr/>
          <p:nvPr/>
        </p:nvSpPr>
        <p:spPr>
          <a:xfrm>
            <a:off x="9218291" y="317376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t=0 </a:t>
            </a:r>
          </a:p>
        </p:txBody>
      </p:sp>
    </p:spTree>
    <p:extLst>
      <p:ext uri="{BB962C8B-B14F-4D97-AF65-F5344CB8AC3E}">
        <p14:creationId xmlns:p14="http://schemas.microsoft.com/office/powerpoint/2010/main" val="200363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CE1B46-F35F-7E46-93FC-226A3A21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11" y="3626607"/>
            <a:ext cx="4140066" cy="31050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8081E9-8FC3-664D-8CF8-44D7EF15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163" y="3763596"/>
            <a:ext cx="3882610" cy="26538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20D8234-B55D-6240-A961-072AB130A276}"/>
              </a:ext>
            </a:extLst>
          </p:cNvPr>
          <p:cNvSpPr/>
          <p:nvPr/>
        </p:nvSpPr>
        <p:spPr>
          <a:xfrm>
            <a:off x="468630" y="1200150"/>
            <a:ext cx="11278870" cy="422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2B48D-EECE-A344-AB43-CEAF7C26B098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22FC5-F624-A547-8443-C75A24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12" y="774171"/>
            <a:ext cx="3891722" cy="29894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CB28D4-6C72-0C45-AEEF-095ED37BF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12" y="665049"/>
            <a:ext cx="4657576" cy="31050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2FB1CED-57F4-564E-9164-FB6DE8163D8E}"/>
              </a:ext>
            </a:extLst>
          </p:cNvPr>
          <p:cNvSpPr txBox="1"/>
          <p:nvPr/>
        </p:nvSpPr>
        <p:spPr>
          <a:xfrm rot="16200000">
            <a:off x="-200556" y="1909005"/>
            <a:ext cx="221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Finite Difference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8013EB-A385-5A47-8624-BC14B8EB3A37}"/>
              </a:ext>
            </a:extLst>
          </p:cNvPr>
          <p:cNvSpPr/>
          <p:nvPr/>
        </p:nvSpPr>
        <p:spPr>
          <a:xfrm>
            <a:off x="5079360" y="238244"/>
            <a:ext cx="1830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Free Energies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812CC-4347-E646-A962-84A162D409FA}"/>
              </a:ext>
            </a:extLst>
          </p:cNvPr>
          <p:cNvSpPr txBox="1"/>
          <p:nvPr/>
        </p:nvSpPr>
        <p:spPr>
          <a:xfrm rot="16200000">
            <a:off x="127723" y="4904644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PRISMS-PF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F87FD-2799-804F-BF79-790D416ECB62}"/>
              </a:ext>
            </a:extLst>
          </p:cNvPr>
          <p:cNvSpPr txBox="1"/>
          <p:nvPr/>
        </p:nvSpPr>
        <p:spPr>
          <a:xfrm>
            <a:off x="742763" y="497566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B1A67-DFEB-5146-AE98-7A71D7810093}"/>
              </a:ext>
            </a:extLst>
          </p:cNvPr>
          <p:cNvSpPr txBox="1"/>
          <p:nvPr/>
        </p:nvSpPr>
        <p:spPr>
          <a:xfrm>
            <a:off x="2784227" y="6550223"/>
            <a:ext cx="35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C1E152-3E77-0A44-8C60-E89C506B77EA}"/>
              </a:ext>
            </a:extLst>
          </p:cNvPr>
          <p:cNvGrpSpPr/>
          <p:nvPr/>
        </p:nvGrpSpPr>
        <p:grpSpPr>
          <a:xfrm>
            <a:off x="1846168" y="4327389"/>
            <a:ext cx="1339248" cy="894061"/>
            <a:chOff x="4633656" y="4614353"/>
            <a:chExt cx="1339248" cy="8940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981191-7DAE-B344-95E9-7E12F49CB411}"/>
                </a:ext>
              </a:extLst>
            </p:cNvPr>
            <p:cNvSpPr/>
            <p:nvPr/>
          </p:nvSpPr>
          <p:spPr>
            <a:xfrm>
              <a:off x="4633656" y="4614353"/>
              <a:ext cx="1339248" cy="894061"/>
            </a:xfrm>
            <a:prstGeom prst="rect">
              <a:avLst/>
            </a:prstGeom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D49439C-9108-694B-B3D2-8247FDDC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3005" y="4984688"/>
              <a:ext cx="540551" cy="1636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91C34E-E8C1-2542-B6AD-B9BA5DE3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097" y="5268234"/>
              <a:ext cx="862899" cy="16365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C86791-53A8-644C-B3EC-13F65586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7097" y="4700471"/>
              <a:ext cx="862899" cy="16365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7537BF-CAEA-D341-9B6C-D0BDB3E8B58A}"/>
                </a:ext>
              </a:extLst>
            </p:cNvPr>
            <p:cNvCxnSpPr/>
            <p:nvPr/>
          </p:nvCxnSpPr>
          <p:spPr>
            <a:xfrm>
              <a:off x="4735850" y="4794655"/>
              <a:ext cx="168729" cy="0"/>
            </a:xfrm>
            <a:prstGeom prst="line">
              <a:avLst/>
            </a:prstGeom>
            <a:ln w="19050">
              <a:solidFill>
                <a:srgbClr val="000A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21C428-47B1-EF40-A22B-E7DCC51D1754}"/>
                </a:ext>
              </a:extLst>
            </p:cNvPr>
            <p:cNvCxnSpPr/>
            <p:nvPr/>
          </p:nvCxnSpPr>
          <p:spPr>
            <a:xfrm>
              <a:off x="4735850" y="5073018"/>
              <a:ext cx="168729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A5E44A4-A6C5-364D-8678-19586D089997}"/>
                </a:ext>
              </a:extLst>
            </p:cNvPr>
            <p:cNvCxnSpPr/>
            <p:nvPr/>
          </p:nvCxnSpPr>
          <p:spPr>
            <a:xfrm>
              <a:off x="4735849" y="5350061"/>
              <a:ext cx="16872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C42BD5-663E-6D43-BC1F-CE53A18879C6}"/>
              </a:ext>
            </a:extLst>
          </p:cNvPr>
          <p:cNvSpPr txBox="1"/>
          <p:nvPr/>
        </p:nvSpPr>
        <p:spPr>
          <a:xfrm rot="16200000">
            <a:off x="5550033" y="1845669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MOOSE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BEA97-6641-7E4B-A629-5A3E2FCD652D}"/>
              </a:ext>
            </a:extLst>
          </p:cNvPr>
          <p:cNvSpPr txBox="1"/>
          <p:nvPr/>
        </p:nvSpPr>
        <p:spPr>
          <a:xfrm rot="16200000">
            <a:off x="5550034" y="4593423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96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FEDB9EF-32B9-8F49-A432-3A93DD4424EB}"/>
              </a:ext>
            </a:extLst>
          </p:cNvPr>
          <p:cNvSpPr/>
          <p:nvPr/>
        </p:nvSpPr>
        <p:spPr>
          <a:xfrm>
            <a:off x="468630" y="1200150"/>
            <a:ext cx="11278870" cy="422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88BFB-A528-3140-9515-E3345553E2E6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903DB7-B8F2-A842-BD97-4257AFC2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16" y="583816"/>
            <a:ext cx="4018202" cy="30408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DD1ACD-93A0-0B4B-99EE-40C14169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51" y="420672"/>
            <a:ext cx="4805918" cy="32039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748E90-B2E3-9249-BDD1-3FF7F64AD96C}"/>
              </a:ext>
            </a:extLst>
          </p:cNvPr>
          <p:cNvSpPr/>
          <p:nvPr/>
        </p:nvSpPr>
        <p:spPr>
          <a:xfrm>
            <a:off x="5020018" y="169664"/>
            <a:ext cx="1832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Solid Fraction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22CDB0-BB9C-EA4B-9121-47E97DD4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587" y="3695350"/>
            <a:ext cx="4035812" cy="2606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23A465-1403-1044-BD60-EAA47636510B}"/>
                  </a:ext>
                </a:extLst>
              </p:cNvPr>
              <p:cNvSpPr txBox="1"/>
              <p:nvPr/>
            </p:nvSpPr>
            <p:spPr>
              <a:xfrm>
                <a:off x="6174582" y="6391072"/>
                <a:ext cx="3365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nucleus shrinks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23A465-1403-1044-BD60-EAA476365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82" y="6391072"/>
                <a:ext cx="3365217" cy="369332"/>
              </a:xfrm>
              <a:prstGeom prst="rect">
                <a:avLst/>
              </a:prstGeom>
              <a:blipFill>
                <a:blip r:embed="rId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74EE07-24CE-694B-A048-37500CA7F745}"/>
              </a:ext>
            </a:extLst>
          </p:cNvPr>
          <p:cNvSpPr txBox="1"/>
          <p:nvPr/>
        </p:nvSpPr>
        <p:spPr>
          <a:xfrm rot="16200000">
            <a:off x="5495051" y="1672609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346CB-A2A6-284B-B271-10CFDEA236C5}"/>
              </a:ext>
            </a:extLst>
          </p:cNvPr>
          <p:cNvSpPr txBox="1"/>
          <p:nvPr/>
        </p:nvSpPr>
        <p:spPr>
          <a:xfrm rot="16200000">
            <a:off x="5584210" y="4296759"/>
            <a:ext cx="149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FiPy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7BD5-4122-F94D-BDDB-CBE68F174031}"/>
              </a:ext>
            </a:extLst>
          </p:cNvPr>
          <p:cNvSpPr txBox="1"/>
          <p:nvPr/>
        </p:nvSpPr>
        <p:spPr>
          <a:xfrm rot="16200000">
            <a:off x="-344054" y="1716135"/>
            <a:ext cx="221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Finite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680DA7-D754-6248-AD8F-7F009DC23A5B}"/>
                  </a:ext>
                </a:extLst>
              </p:cNvPr>
              <p:cNvSpPr txBox="1"/>
              <p:nvPr/>
            </p:nvSpPr>
            <p:spPr>
              <a:xfrm>
                <a:off x="3488900" y="6379642"/>
                <a:ext cx="3365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nucleus grows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680DA7-D754-6248-AD8F-7F009DC2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900" y="6379642"/>
                <a:ext cx="3365217" cy="369332"/>
              </a:xfrm>
              <a:prstGeom prst="rect">
                <a:avLst/>
              </a:prstGeom>
              <a:blipFill>
                <a:blip r:embed="rId6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5A5EF73-3BBC-5A42-B510-6F391B7CBB6D}"/>
              </a:ext>
            </a:extLst>
          </p:cNvPr>
          <p:cNvGrpSpPr/>
          <p:nvPr/>
        </p:nvGrpSpPr>
        <p:grpSpPr>
          <a:xfrm>
            <a:off x="537156" y="3412588"/>
            <a:ext cx="4634353" cy="3054842"/>
            <a:chOff x="530192" y="3530397"/>
            <a:chExt cx="4634353" cy="305484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9EF3993-133C-9D4C-8DBE-644DEC606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5283" y="3530397"/>
              <a:ext cx="3929262" cy="294694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93BE1E-0CF9-BE4D-9166-0574695623DD}"/>
                </a:ext>
              </a:extLst>
            </p:cNvPr>
            <p:cNvSpPr txBox="1"/>
            <p:nvPr/>
          </p:nvSpPr>
          <p:spPr>
            <a:xfrm>
              <a:off x="1082146" y="459019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D5372-A2C9-464F-B838-CAE66192705D}"/>
                </a:ext>
              </a:extLst>
            </p:cNvPr>
            <p:cNvSpPr txBox="1"/>
            <p:nvPr/>
          </p:nvSpPr>
          <p:spPr>
            <a:xfrm>
              <a:off x="2982278" y="6277462"/>
              <a:ext cx="255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1BEE42-EBC7-1B49-93ED-AE32D4D59637}"/>
                </a:ext>
              </a:extLst>
            </p:cNvPr>
            <p:cNvSpPr txBox="1"/>
            <p:nvPr/>
          </p:nvSpPr>
          <p:spPr>
            <a:xfrm rot="16200000">
              <a:off x="-15775" y="4711774"/>
              <a:ext cx="1492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PRISMS-PF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AE8632-342D-2F4F-B055-56EA290C72E2}"/>
                </a:ext>
              </a:extLst>
            </p:cNvPr>
            <p:cNvGrpSpPr/>
            <p:nvPr/>
          </p:nvGrpSpPr>
          <p:grpSpPr>
            <a:xfrm>
              <a:off x="1788720" y="5180343"/>
              <a:ext cx="1339248" cy="894061"/>
              <a:chOff x="4633656" y="4614353"/>
              <a:chExt cx="1339248" cy="89406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275CD1-8610-6A4B-AAFA-4A27634CB611}"/>
                  </a:ext>
                </a:extLst>
              </p:cNvPr>
              <p:cNvSpPr/>
              <p:nvPr/>
            </p:nvSpPr>
            <p:spPr>
              <a:xfrm>
                <a:off x="4633656" y="4614353"/>
                <a:ext cx="1339248" cy="894061"/>
              </a:xfrm>
              <a:prstGeom prst="rect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3BF14D-ADB1-3246-B6FA-353ABAE8C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3005" y="4984688"/>
                <a:ext cx="540551" cy="16365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681029-BEE0-E145-B3BF-7B1CFEDF9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7097" y="5268234"/>
                <a:ext cx="862899" cy="16365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CFC1FD4-0BA4-AB49-A3AD-95F19875A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7097" y="4700471"/>
                <a:ext cx="862899" cy="163654"/>
              </a:xfrm>
              <a:prstGeom prst="rect">
                <a:avLst/>
              </a:prstGeom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B421545-13F3-C14A-96A6-4AB83AF10F66}"/>
                  </a:ext>
                </a:extLst>
              </p:cNvPr>
              <p:cNvCxnSpPr/>
              <p:nvPr/>
            </p:nvCxnSpPr>
            <p:spPr>
              <a:xfrm>
                <a:off x="4735850" y="4794655"/>
                <a:ext cx="168729" cy="0"/>
              </a:xfrm>
              <a:prstGeom prst="line">
                <a:avLst/>
              </a:prstGeom>
              <a:ln w="19050">
                <a:solidFill>
                  <a:srgbClr val="000A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7510C2-0F71-754E-A276-DAAB61E3E26E}"/>
                  </a:ext>
                </a:extLst>
              </p:cNvPr>
              <p:cNvCxnSpPr/>
              <p:nvPr/>
            </p:nvCxnSpPr>
            <p:spPr>
              <a:xfrm>
                <a:off x="4735850" y="5073018"/>
                <a:ext cx="16872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358C0CF-8E33-C74F-A116-47DC763D80A0}"/>
                  </a:ext>
                </a:extLst>
              </p:cNvPr>
              <p:cNvCxnSpPr/>
              <p:nvPr/>
            </p:nvCxnSpPr>
            <p:spPr>
              <a:xfrm>
                <a:off x="4735849" y="5350061"/>
                <a:ext cx="1687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488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D03E-DC45-5C4E-9049-8D1645F7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Convergence Test for Single Seed Nucleation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EA441FD-549E-E14F-9A00-96CA88EA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84" y="1616178"/>
            <a:ext cx="7450776" cy="4967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622B53-EDB0-5C4A-8D6E-1A845038BE5E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585C2-F4B1-444A-B078-3149D224D1E9}"/>
              </a:ext>
            </a:extLst>
          </p:cNvPr>
          <p:cNvSpPr txBox="1"/>
          <p:nvPr/>
        </p:nvSpPr>
        <p:spPr>
          <a:xfrm>
            <a:off x="4779962" y="4872490"/>
            <a:ext cx="263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Gold standard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7E417-BE40-A54F-A474-94B52A98010C}"/>
              </a:ext>
            </a:extLst>
          </p:cNvPr>
          <p:cNvSpPr txBox="1"/>
          <p:nvPr/>
        </p:nvSpPr>
        <p:spPr>
          <a:xfrm>
            <a:off x="6709410" y="3602182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(finest</a:t>
            </a:r>
            <a:r>
              <a:rPr lang="zh-CN" altLang="en-US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000000"/>
                </a:solidFill>
              </a:rPr>
              <a:t>part</a:t>
            </a:r>
            <a:r>
              <a:rPr lang="zh-CN" altLang="en-US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Δx</a:t>
            </a:r>
            <a:r>
              <a:rPr lang="en-US" altLang="zh-CN" sz="1400" dirty="0">
                <a:solidFill>
                  <a:srgbClr val="000000"/>
                </a:solidFill>
              </a:rPr>
              <a:t>=0.1)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C9B2-274A-C142-BEC0-155B5B75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Explicit Nucleation: Multiple Seeds at t=0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4E619-2FC7-A045-A44B-D87E3CAD4A60}"/>
              </a:ext>
            </a:extLst>
          </p:cNvPr>
          <p:cNvSpPr/>
          <p:nvPr/>
        </p:nvSpPr>
        <p:spPr>
          <a:xfrm>
            <a:off x="1013703" y="1823012"/>
            <a:ext cx="1949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size: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583E90-480D-7A4F-81D3-43F78815ADEA}"/>
                  </a:ext>
                </a:extLst>
              </p:cNvPr>
              <p:cNvSpPr/>
              <p:nvPr/>
            </p:nvSpPr>
            <p:spPr>
              <a:xfrm>
                <a:off x="4430600" y="1671201"/>
                <a:ext cx="1351075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583E90-480D-7A4F-81D3-43F78815A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600" y="1671201"/>
                <a:ext cx="1351075" cy="728084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EC76B9C-6BCE-7847-8144-9726E96E421F}"/>
                  </a:ext>
                </a:extLst>
              </p:cNvPr>
              <p:cNvSpPr/>
              <p:nvPr/>
            </p:nvSpPr>
            <p:spPr>
              <a:xfrm>
                <a:off x="6092745" y="1671201"/>
                <a:ext cx="225734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EC76B9C-6BCE-7847-8144-9726E96E4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745" y="1671201"/>
                <a:ext cx="2257349" cy="728084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52CBEB-6831-FB48-9026-E2962223145A}"/>
              </a:ext>
            </a:extLst>
          </p:cNvPr>
          <p:cNvSpPr/>
          <p:nvPr/>
        </p:nvSpPr>
        <p:spPr>
          <a:xfrm>
            <a:off x="1013703" y="3800942"/>
            <a:ext cx="7219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the simulation until t = </a:t>
            </a:r>
            <a:r>
              <a:rPr lang="en-US" sz="2000" dirty="0">
                <a:solidFill>
                  <a:srgbClr val="FF0000"/>
                </a:solidFill>
              </a:rPr>
              <a:t>300</a:t>
            </a:r>
            <a:r>
              <a:rPr lang="en-US" sz="2000" dirty="0"/>
              <a:t>. By this time, the whole domain should be transformed to solid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2FBDE5-3D2F-3541-B499-057F0A1275DD}"/>
              </a:ext>
            </a:extLst>
          </p:cNvPr>
          <p:cNvSpPr/>
          <p:nvPr/>
        </p:nvSpPr>
        <p:spPr>
          <a:xfrm>
            <a:off x="1013702" y="4685832"/>
            <a:ext cx="7490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the time evolution of the total free energy, </a:t>
            </a:r>
            <a:r>
              <a:rPr lang="en-US" sz="2000" dirty="0">
                <a:solidFill>
                  <a:srgbClr val="FF0000"/>
                </a:solidFill>
              </a:rPr>
              <a:t>total number of particles</a:t>
            </a:r>
            <a:r>
              <a:rPr lang="en-US" sz="2000" dirty="0"/>
              <a:t>, volume fraction, and make the </a:t>
            </a:r>
            <a:r>
              <a:rPr lang="en-US" sz="2000" dirty="0" err="1"/>
              <a:t>Avrami</a:t>
            </a:r>
            <a:r>
              <a:rPr lang="en-US" sz="2000" dirty="0"/>
              <a:t> plot. The slope of the </a:t>
            </a:r>
            <a:r>
              <a:rPr lang="en-US" sz="2000" dirty="0" err="1"/>
              <a:t>Avrami</a:t>
            </a:r>
            <a:r>
              <a:rPr lang="en-US" sz="2000" dirty="0"/>
              <a:t> plot should be close to n=2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41A10E-1831-D34A-A805-87BC60683835}"/>
                  </a:ext>
                </a:extLst>
              </p:cNvPr>
              <p:cNvSpPr/>
              <p:nvPr/>
            </p:nvSpPr>
            <p:spPr>
              <a:xfrm>
                <a:off x="1013703" y="2746995"/>
                <a:ext cx="69644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Generate random positions with uniform distribution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25</a:t>
                </a:r>
                <a:r>
                  <a:rPr lang="en-US" sz="2000" dirty="0"/>
                  <a:t> supercritical seeds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at t=0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41A10E-1831-D34A-A805-87BC60683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03" y="2746995"/>
                <a:ext cx="6964437" cy="707886"/>
              </a:xfrm>
              <a:prstGeom prst="rect">
                <a:avLst/>
              </a:prstGeom>
              <a:blipFill>
                <a:blip r:embed="rId4"/>
                <a:stretch>
                  <a:fillRect l="-729" t="-5357" r="-14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7659342-DB76-BA4D-90FF-9AC6A55BD9E1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A56FC1-9117-6E41-8DA5-6AA9C3630C54}"/>
              </a:ext>
            </a:extLst>
          </p:cNvPr>
          <p:cNvSpPr/>
          <p:nvPr/>
        </p:nvSpPr>
        <p:spPr>
          <a:xfrm>
            <a:off x="8233416" y="1850728"/>
            <a:ext cx="29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No-flux boundary condition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30687D-B41C-4D3C-9BA9-473C6DFE7E0C}"/>
              </a:ext>
            </a:extLst>
          </p:cNvPr>
          <p:cNvSpPr/>
          <p:nvPr/>
        </p:nvSpPr>
        <p:spPr>
          <a:xfrm>
            <a:off x="2844822" y="1831859"/>
            <a:ext cx="1274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500 x 500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00740-FAFA-6442-BA18-1EDC94079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94" y="2923158"/>
            <a:ext cx="2696365" cy="2690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B2E22-4052-DE4D-8664-9AAD05873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6459" y="4069080"/>
            <a:ext cx="726143" cy="1544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EC9E30-DC83-9F44-B84E-ABF69C352799}"/>
              </a:ext>
            </a:extLst>
          </p:cNvPr>
          <p:cNvSpPr/>
          <p:nvPr/>
        </p:nvSpPr>
        <p:spPr>
          <a:xfrm>
            <a:off x="9354716" y="255382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t=80 </a:t>
            </a:r>
          </a:p>
        </p:txBody>
      </p:sp>
    </p:spTree>
    <p:extLst>
      <p:ext uri="{BB962C8B-B14F-4D97-AF65-F5344CB8AC3E}">
        <p14:creationId xmlns:p14="http://schemas.microsoft.com/office/powerpoint/2010/main" val="372898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8C53-6760-074D-8BCD-0B39BEE9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Total Energy, Volume Fraction, Particle Count and </a:t>
            </a:r>
            <a:r>
              <a:rPr lang="en-US" sz="2800" dirty="0" err="1"/>
              <a:t>Avrami</a:t>
            </a:r>
            <a:r>
              <a:rPr lang="en-US" sz="2800" dirty="0"/>
              <a:t> Plot for Five Runs with Different RNG Seeds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73FFA-EED6-A64A-A401-8B68ACC1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6" y="1689838"/>
            <a:ext cx="3839392" cy="255959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A07FD8-1A68-F342-8E28-E614FC7B6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19" y="4086212"/>
            <a:ext cx="4157683" cy="277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99DCE-AE5F-8E45-ABF1-3C3CD0B78A27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F230F-A39A-9144-9B4B-666DAA85F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994" y="1591011"/>
            <a:ext cx="6221001" cy="413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20708-8634-6940-AB59-69F123289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458" y="2001780"/>
            <a:ext cx="2618213" cy="43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1FAE8-95EC-0749-9887-D96DE900E175}"/>
              </a:ext>
            </a:extLst>
          </p:cNvPr>
          <p:cNvSpPr txBox="1"/>
          <p:nvPr/>
        </p:nvSpPr>
        <p:spPr>
          <a:xfrm>
            <a:off x="9040814" y="1988302"/>
            <a:ext cx="27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nuclei only: n=d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18AF4A-D820-FE41-8877-932A9B878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213" y="3122629"/>
            <a:ext cx="3873982" cy="2559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BAE46-B033-1647-B692-FABABFD08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908" y="2799181"/>
            <a:ext cx="3451592" cy="33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Explicit Nucleation: Multiple Seeds at Random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E17C3-7A67-ED4A-87F8-595A037735B0}"/>
              </a:ext>
            </a:extLst>
          </p:cNvPr>
          <p:cNvSpPr txBox="1"/>
          <p:nvPr/>
        </p:nvSpPr>
        <p:spPr>
          <a:xfrm>
            <a:off x="11747500" y="611672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47A39-503F-D140-B1AA-8DC16A9FB6DC}"/>
              </a:ext>
            </a:extLst>
          </p:cNvPr>
          <p:cNvSpPr/>
          <p:nvPr/>
        </p:nvSpPr>
        <p:spPr>
          <a:xfrm>
            <a:off x="1047992" y="2011730"/>
            <a:ext cx="3385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System size: 1000 x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51B0D4-0267-BB48-8514-EC5DA15F1327}"/>
                  </a:ext>
                </a:extLst>
              </p:cNvPr>
              <p:cNvSpPr/>
              <p:nvPr/>
            </p:nvSpPr>
            <p:spPr>
              <a:xfrm>
                <a:off x="4433856" y="1847743"/>
                <a:ext cx="1351075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E51B0D4-0267-BB48-8514-EC5DA15F1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56" y="1847743"/>
                <a:ext cx="1351075" cy="728084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3E03C6-CC4E-594E-B012-D28B1A9D9AFF}"/>
                  </a:ext>
                </a:extLst>
              </p:cNvPr>
              <p:cNvSpPr/>
              <p:nvPr/>
            </p:nvSpPr>
            <p:spPr>
              <a:xfrm>
                <a:off x="5784931" y="1847743"/>
                <a:ext cx="2257349" cy="728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3E03C6-CC4E-594E-B012-D28B1A9D9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31" y="1847743"/>
                <a:ext cx="2257349" cy="728084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73C509-B288-E844-B760-19F1CF9610C2}"/>
                  </a:ext>
                </a:extLst>
              </p:cNvPr>
              <p:cNvSpPr/>
              <p:nvPr/>
            </p:nvSpPr>
            <p:spPr>
              <a:xfrm>
                <a:off x="1047992" y="2880194"/>
                <a:ext cx="699428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Generate 100 random nucleation times in the range t=0~600 for adding the 100 supercritical seeds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to the simulation domain at random positions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73C509-B288-E844-B760-19F1CF961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92" y="2880194"/>
                <a:ext cx="6994288" cy="1015663"/>
              </a:xfrm>
              <a:prstGeom prst="rect">
                <a:avLst/>
              </a:prstGeom>
              <a:blipFill>
                <a:blip r:embed="rId5"/>
                <a:stretch>
                  <a:fillRect l="-726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FC0D2B0-9225-8F46-A6A1-01BC1041ADDE}"/>
              </a:ext>
            </a:extLst>
          </p:cNvPr>
          <p:cNvSpPr/>
          <p:nvPr/>
        </p:nvSpPr>
        <p:spPr>
          <a:xfrm>
            <a:off x="1047993" y="4038383"/>
            <a:ext cx="6994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the simulation until t = 600. By this time, the whole domain should be transformed to solid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0F266-38C6-C74A-AC9B-562A6A67E78D}"/>
              </a:ext>
            </a:extLst>
          </p:cNvPr>
          <p:cNvSpPr/>
          <p:nvPr/>
        </p:nvSpPr>
        <p:spPr>
          <a:xfrm>
            <a:off x="1047992" y="4933116"/>
            <a:ext cx="6667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Plot the time evolution of the total free energy, </a:t>
            </a:r>
            <a:r>
              <a:rPr lang="en-US" sz="2000" dirty="0">
                <a:solidFill>
                  <a:srgbClr val="FF0000"/>
                </a:solidFill>
              </a:rPr>
              <a:t>the total number of particles</a:t>
            </a:r>
            <a:r>
              <a:rPr lang="en-US" sz="2000" dirty="0"/>
              <a:t>, the volume fraction, and make the </a:t>
            </a:r>
            <a:r>
              <a:rPr lang="en-US" sz="2000" dirty="0" err="1"/>
              <a:t>Avrami</a:t>
            </a:r>
            <a:r>
              <a:rPr lang="en-US" sz="2000" dirty="0"/>
              <a:t> plot. The slope of the </a:t>
            </a:r>
            <a:r>
              <a:rPr lang="en-US" sz="2000" dirty="0" err="1"/>
              <a:t>Avrami</a:t>
            </a:r>
            <a:r>
              <a:rPr lang="en-US" sz="2000" dirty="0"/>
              <a:t> plot should be close to n=3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D85207-F153-4544-9C42-DD98A6F790D2}"/>
              </a:ext>
            </a:extLst>
          </p:cNvPr>
          <p:cNvSpPr/>
          <p:nvPr/>
        </p:nvSpPr>
        <p:spPr>
          <a:xfrm>
            <a:off x="8042280" y="2011730"/>
            <a:ext cx="330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No-flux boundary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96DFB-5071-6949-BBA9-EA367827E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521" y="2957856"/>
            <a:ext cx="2862834" cy="2868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0CF81-6563-9240-8FCC-42A281A24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7355" y="4282089"/>
            <a:ext cx="726143" cy="15447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57F51B-7E4C-1743-88FC-7F31E6FCEEE9}"/>
              </a:ext>
            </a:extLst>
          </p:cNvPr>
          <p:cNvSpPr/>
          <p:nvPr/>
        </p:nvSpPr>
        <p:spPr>
          <a:xfrm>
            <a:off x="9354716" y="2553826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t=100 </a:t>
            </a:r>
          </a:p>
        </p:txBody>
      </p:sp>
    </p:spTree>
    <p:extLst>
      <p:ext uri="{BB962C8B-B14F-4D97-AF65-F5344CB8AC3E}">
        <p14:creationId xmlns:p14="http://schemas.microsoft.com/office/powerpoint/2010/main" val="986844511"/>
      </p:ext>
    </p:extLst>
  </p:cSld>
  <p:clrMapOvr>
    <a:masterClrMapping/>
  </p:clrMapOvr>
</p:sld>
</file>

<file path=ppt/theme/theme1.xml><?xml version="1.0" encoding="utf-8"?>
<a:theme xmlns:a="http://schemas.openxmlformats.org/drawingml/2006/main" name="CHiMaD_PPT">
  <a:themeElements>
    <a:clrScheme name="Custom 1">
      <a:dk1>
        <a:srgbClr val="004386"/>
      </a:dk1>
      <a:lt1>
        <a:sysClr val="window" lastClr="FFFFFF"/>
      </a:lt1>
      <a:dk2>
        <a:srgbClr val="004386"/>
      </a:dk2>
      <a:lt2>
        <a:srgbClr val="FFFFFF"/>
      </a:lt2>
      <a:accent1>
        <a:srgbClr val="B3B3B3"/>
      </a:accent1>
      <a:accent2>
        <a:srgbClr val="C4360F"/>
      </a:accent2>
      <a:accent3>
        <a:srgbClr val="5FAD12"/>
      </a:accent3>
      <a:accent4>
        <a:srgbClr val="FBC90A"/>
      </a:accent4>
      <a:accent5>
        <a:srgbClr val="808080"/>
      </a:accent5>
      <a:accent6>
        <a:srgbClr val="553876"/>
      </a:accent6>
      <a:hlink>
        <a:srgbClr val="469FE3"/>
      </a:hlink>
      <a:folHlink>
        <a:srgbClr val="41A9E4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CHiMaD_PPT.thmx</Template>
  <TotalTime>22745</TotalTime>
  <Words>879</Words>
  <Application>Microsoft Macintosh PowerPoint</Application>
  <PresentationFormat>Widescreen</PresentationFormat>
  <Paragraphs>114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Helvetica</vt:lpstr>
      <vt:lpstr>Trebuchet MS</vt:lpstr>
      <vt:lpstr>CHiMaD_PPT</vt:lpstr>
      <vt:lpstr>PowerPoint Presentation</vt:lpstr>
      <vt:lpstr>Problem Setup</vt:lpstr>
      <vt:lpstr>1. Explicit Nucleation: Single Seed</vt:lpstr>
      <vt:lpstr>PowerPoint Presentation</vt:lpstr>
      <vt:lpstr>PowerPoint Presentation</vt:lpstr>
      <vt:lpstr>Convergence Test for Single Seed Nucleation</vt:lpstr>
      <vt:lpstr>2. Explicit Nucleation: Multiple Seeds at t=0</vt:lpstr>
      <vt:lpstr>Total Energy, Volume Fraction, Particle Count and Avrami Plot for Five Runs with Different RNG Seeds</vt:lpstr>
      <vt:lpstr>3. Explicit Nucleation: Multiple Seeds at Random Times</vt:lpstr>
      <vt:lpstr>Total Energy, Volume Fraction, Particle Count and Avrami Plot for Five Runs with Different RNG Seeds</vt:lpstr>
      <vt:lpstr>4. Athermal Nucleation</vt:lpstr>
      <vt:lpstr>PowerPoint Presentation</vt:lpstr>
      <vt:lpstr>Convergence Test for Athermal Nucleation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for Hierarchical Materials Design</dc:title>
  <dc:creator>Begum Gulsoy</dc:creator>
  <cp:lastModifiedBy>Wenkun Wu</cp:lastModifiedBy>
  <cp:revision>954</cp:revision>
  <dcterms:created xsi:type="dcterms:W3CDTF">2014-05-06T17:03:47Z</dcterms:created>
  <dcterms:modified xsi:type="dcterms:W3CDTF">2020-01-16T17:12:37Z</dcterms:modified>
</cp:coreProperties>
</file>